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4630400" cy="8229600"/>
  <p:notesSz cx="8229600" cy="14630400"/>
  <p:embeddedFontLst>
    <p:embeddedFont>
      <p:font typeface="Nunito Semi Bold"/>
      <p:regular r:id="rId23"/>
    </p:embeddedFont>
    <p:embeddedFont>
      <p:font typeface="Nunito Semi Bold"/>
      <p:regular r:id="rId24"/>
    </p:embeddedFont>
    <p:embeddedFont>
      <p:font typeface="Nunito Semi Bold"/>
      <p:regular r:id="rId25"/>
    </p:embeddedFont>
    <p:embeddedFont>
      <p:font typeface="Nunito Semi Bold"/>
      <p:regular r:id="rId26"/>
    </p:embeddedFont>
    <p:embeddedFont>
      <p:font typeface="PT Sans"/>
      <p:regular r:id="rId27"/>
    </p:embeddedFont>
    <p:embeddedFont>
      <p:font typeface="PT Sans"/>
      <p:regular r:id="rId28"/>
    </p:embeddedFont>
    <p:embeddedFont>
      <p:font typeface="PT Sans"/>
      <p:regular r:id="rId29"/>
    </p:embeddedFont>
    <p:embeddedFont>
      <p:font typeface="PT Sans"/>
      <p:regular r:id="rId3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23" Type="http://schemas.openxmlformats.org/officeDocument/2006/relationships/font" Target="fonts/font1.fntdata"/><Relationship Id="rId24" Type="http://schemas.openxmlformats.org/officeDocument/2006/relationships/font" Target="fonts/font2.fntdata"/><Relationship Id="rId25" Type="http://schemas.openxmlformats.org/officeDocument/2006/relationships/font" Target="fonts/font3.fntdata"/><Relationship Id="rId26" Type="http://schemas.openxmlformats.org/officeDocument/2006/relationships/font" Target="fonts/font4.fntdata"/><Relationship Id="rId27" Type="http://schemas.openxmlformats.org/officeDocument/2006/relationships/font" Target="fonts/font5.fntdata"/><Relationship Id="rId28" Type="http://schemas.openxmlformats.org/officeDocument/2006/relationships/font" Target="fonts/font6.fntdata"/><Relationship Id="rId29" Type="http://schemas.openxmlformats.org/officeDocument/2006/relationships/font" Target="fonts/font7.fntdata"/><Relationship Id="rId3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2" Type="http://schemas.openxmlformats.org/officeDocument/2006/relationships/image" Target="../media/image-1016-2.png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2" Type="http://schemas.openxmlformats.org/officeDocument/2006/relationships/image" Target="../media/image-1017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slideLayout" Target="../slideLayouts/slideLayout16.xml"/><Relationship Id="rId5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03978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 Powered Resume Shortlisting Tool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8067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Streamline your hiring process with AI-powered resume shortlisting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066" y="749856"/>
            <a:ext cx="1319426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Portfolio Analysis:</a:t>
            </a:r>
            <a:endParaRPr lang="en-US" sz="16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2051" y="1308735"/>
            <a:ext cx="8486180" cy="635543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9966" y="709017"/>
            <a:ext cx="1327046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Career Trajectory:</a:t>
            </a:r>
            <a:endParaRPr lang="en-US" sz="1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966" y="1238369"/>
            <a:ext cx="13270468" cy="739128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066" y="749856"/>
            <a:ext cx="1319426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GNN Module:</a:t>
            </a:r>
            <a:endParaRPr lang="en-US" sz="16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9396" y="1308735"/>
            <a:ext cx="9051608" cy="635543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6881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Quantum Module:</a:t>
            </a:r>
            <a:endParaRPr lang="en-US" sz="1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621042"/>
            <a:ext cx="12954714" cy="385500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858" y="797481"/>
            <a:ext cx="13100685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Feedback:</a:t>
            </a:r>
            <a:endParaRPr lang="en-US" sz="1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4858" y="1392793"/>
            <a:ext cx="13100685" cy="69069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3914" y="655201"/>
            <a:ext cx="5606534" cy="700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Future Potential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5137" y="1832491"/>
            <a:ext cx="2138720" cy="18747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85141" y="2776895"/>
            <a:ext cx="178713" cy="476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5382101" y="2070735"/>
            <a:ext cx="3613428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Expanded Portfolio Analysis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82101" y="2563892"/>
            <a:ext cx="3613428" cy="381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Include LinkedIn profiles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5382101" y="3087886"/>
            <a:ext cx="3613428" cy="381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and Kaggle projects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03388" y="3721775"/>
            <a:ext cx="8533567" cy="15240"/>
          </a:xfrm>
          <a:prstGeom prst="roundRect">
            <a:avLst>
              <a:gd name="adj" fmla="val 2345256"/>
            </a:avLst>
          </a:prstGeom>
          <a:solidFill>
            <a:srgbClr val="F2B42D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718" y="3766780"/>
            <a:ext cx="4277558" cy="187475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985141" y="4465796"/>
            <a:ext cx="178713" cy="476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300" dirty="0"/>
          </a:p>
        </p:txBody>
      </p:sp>
      <p:sp>
        <p:nvSpPr>
          <p:cNvPr id="11" name="Text 7"/>
          <p:cNvSpPr/>
          <p:nvPr/>
        </p:nvSpPr>
        <p:spPr>
          <a:xfrm>
            <a:off x="6451521" y="4266962"/>
            <a:ext cx="4868585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highly optimized and customized GNN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6451521" y="4760119"/>
            <a:ext cx="6069330" cy="381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capture nuances and custom requirements with great depth</a:t>
            </a:r>
            <a:endParaRPr lang="en-US" sz="1850" dirty="0"/>
          </a:p>
        </p:txBody>
      </p:sp>
      <p:sp>
        <p:nvSpPr>
          <p:cNvPr id="13" name="Shape 9"/>
          <p:cNvSpPr/>
          <p:nvPr/>
        </p:nvSpPr>
        <p:spPr>
          <a:xfrm>
            <a:off x="6272808" y="5656064"/>
            <a:ext cx="7464147" cy="15240"/>
          </a:xfrm>
          <a:prstGeom prst="roundRect">
            <a:avLst>
              <a:gd name="adj" fmla="val 2345256"/>
            </a:avLst>
          </a:prstGeom>
          <a:solidFill>
            <a:srgbClr val="D7425E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99" y="5701070"/>
            <a:ext cx="6416397" cy="187475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3985022" y="6400086"/>
            <a:ext cx="178713" cy="476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300" dirty="0"/>
          </a:p>
        </p:txBody>
      </p:sp>
      <p:sp>
        <p:nvSpPr>
          <p:cNvPr id="16" name="Text 11"/>
          <p:cNvSpPr/>
          <p:nvPr/>
        </p:nvSpPr>
        <p:spPr>
          <a:xfrm>
            <a:off x="7520940" y="5939314"/>
            <a:ext cx="2524006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Predictive Analytics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7520940" y="6432471"/>
            <a:ext cx="2524006" cy="381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Forecast candidate</a:t>
            </a:r>
            <a:endParaRPr lang="en-US" sz="1850" dirty="0"/>
          </a:p>
        </p:txBody>
      </p:sp>
      <p:sp>
        <p:nvSpPr>
          <p:cNvPr id="18" name="Text 13"/>
          <p:cNvSpPr/>
          <p:nvPr/>
        </p:nvSpPr>
        <p:spPr>
          <a:xfrm>
            <a:off x="7520940" y="6956465"/>
            <a:ext cx="2524006" cy="381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performance and fit</a:t>
            </a:r>
            <a:endParaRPr lang="en-US" sz="18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39173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Let's Talk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5472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We're ready to discuss how this tool can transform your hiring process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9800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Problem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47638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→ Manual shortlisting is time-consuming and prone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07478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 unconscious bias.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673197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→ Existing tools utilize mainly keyword based matching and  semantic matching which can fail to capture nuances and depths.</a:t>
            </a:r>
            <a:endParaRPr lang="en-US" sz="18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14761" y="2530197"/>
            <a:ext cx="6185535" cy="423219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336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374" y="3090982"/>
            <a:ext cx="4769168" cy="596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Our Solution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709374" y="3991094"/>
            <a:ext cx="6504503" cy="1640562"/>
          </a:xfrm>
          <a:prstGeom prst="roundRect">
            <a:avLst>
              <a:gd name="adj" fmla="val 18533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34879" y="4216598"/>
            <a:ext cx="2384584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Resume Parser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934879" y="4636175"/>
            <a:ext cx="6053495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Extracts key data from resumes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416522" y="3991094"/>
            <a:ext cx="6504503" cy="1640562"/>
          </a:xfrm>
          <a:prstGeom prst="roundRect">
            <a:avLst>
              <a:gd name="adj" fmla="val 18533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42027" y="4216598"/>
            <a:ext cx="3541633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Portfolio and Trajectory Analysis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642027" y="4636175"/>
            <a:ext cx="6053495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Evaluates candidate's GitHub repositories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642027" y="5081945"/>
            <a:ext cx="6053495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Assesses career and progression patterns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709374" y="5834301"/>
            <a:ext cx="6504503" cy="1843207"/>
          </a:xfrm>
          <a:prstGeom prst="roundRect">
            <a:avLst>
              <a:gd name="adj" fmla="val 16495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34879" y="6059805"/>
            <a:ext cx="2384584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Compatibility Scoring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934879" y="6479381"/>
            <a:ext cx="6053495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Bipartite graph representation with edges representing compatibility scores optimized by GNN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7416522" y="5834301"/>
            <a:ext cx="6504503" cy="1843207"/>
          </a:xfrm>
          <a:prstGeom prst="roundRect">
            <a:avLst>
              <a:gd name="adj" fmla="val 16495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42027" y="6059805"/>
            <a:ext cx="2384584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Candidate-Job Match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7642027" y="6479381"/>
            <a:ext cx="6053495" cy="972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leveraging quantum algorithms to solve combinatorial optimization problem of candidate job matching efficiently, as the input becomes larger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978" y="612815"/>
            <a:ext cx="5454134" cy="655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Workflow Architecture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299960" y="1713905"/>
            <a:ext cx="30480" cy="5905738"/>
          </a:xfrm>
          <a:prstGeom prst="roundRect">
            <a:avLst>
              <a:gd name="adj" fmla="val 1096812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6315015" y="2199918"/>
            <a:ext cx="779978" cy="30480"/>
          </a:xfrm>
          <a:prstGeom prst="roundRect">
            <a:avLst>
              <a:gd name="adj" fmla="val 1096812"/>
            </a:avLst>
          </a:prstGeom>
          <a:solidFill>
            <a:srgbClr val="F2B42D"/>
          </a:solidFill>
          <a:ln/>
        </p:spPr>
      </p:sp>
      <p:sp>
        <p:nvSpPr>
          <p:cNvPr id="5" name="Shape 3"/>
          <p:cNvSpPr/>
          <p:nvPr/>
        </p:nvSpPr>
        <p:spPr>
          <a:xfrm>
            <a:off x="7064514" y="1964531"/>
            <a:ext cx="501372" cy="501372"/>
          </a:xfrm>
          <a:prstGeom prst="roundRect">
            <a:avLst>
              <a:gd name="adj" fmla="val 66679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20724" y="2057876"/>
            <a:ext cx="188833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7" name="Text 5"/>
          <p:cNvSpPr/>
          <p:nvPr/>
        </p:nvSpPr>
        <p:spPr>
          <a:xfrm>
            <a:off x="3467457" y="1936671"/>
            <a:ext cx="262199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Resume Parser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779978" y="2398038"/>
            <a:ext cx="5309473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Structured data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79978" y="2888337"/>
            <a:ext cx="5309473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extraction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535406" y="3314105"/>
            <a:ext cx="779978" cy="30480"/>
          </a:xfrm>
          <a:prstGeom prst="roundRect">
            <a:avLst>
              <a:gd name="adj" fmla="val 1096812"/>
            </a:avLst>
          </a:prstGeom>
          <a:solidFill>
            <a:srgbClr val="D7425E"/>
          </a:solidFill>
          <a:ln/>
        </p:spPr>
      </p:sp>
      <p:sp>
        <p:nvSpPr>
          <p:cNvPr id="11" name="Shape 9"/>
          <p:cNvSpPr/>
          <p:nvPr/>
        </p:nvSpPr>
        <p:spPr>
          <a:xfrm>
            <a:off x="7064514" y="3078718"/>
            <a:ext cx="501372" cy="501372"/>
          </a:xfrm>
          <a:prstGeom prst="roundRect">
            <a:avLst>
              <a:gd name="adj" fmla="val 66679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220724" y="3172063"/>
            <a:ext cx="188833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1"/>
          <p:cNvSpPr/>
          <p:nvPr/>
        </p:nvSpPr>
        <p:spPr>
          <a:xfrm>
            <a:off x="8540948" y="3050858"/>
            <a:ext cx="262199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Portfolio Analysis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8540948" y="3512225"/>
            <a:ext cx="5309473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Code quality,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8540948" y="4002524"/>
            <a:ext cx="5309473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activity, skills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6315015" y="4316968"/>
            <a:ext cx="779978" cy="30480"/>
          </a:xfrm>
          <a:prstGeom prst="roundRect">
            <a:avLst>
              <a:gd name="adj" fmla="val 1096812"/>
            </a:avLst>
          </a:prstGeom>
          <a:solidFill>
            <a:srgbClr val="DD785E"/>
          </a:solidFill>
          <a:ln/>
        </p:spPr>
      </p:sp>
      <p:sp>
        <p:nvSpPr>
          <p:cNvPr id="17" name="Shape 15"/>
          <p:cNvSpPr/>
          <p:nvPr/>
        </p:nvSpPr>
        <p:spPr>
          <a:xfrm>
            <a:off x="7064514" y="4081582"/>
            <a:ext cx="501372" cy="501372"/>
          </a:xfrm>
          <a:prstGeom prst="roundRect">
            <a:avLst>
              <a:gd name="adj" fmla="val 66679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220724" y="4174927"/>
            <a:ext cx="188833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450" dirty="0"/>
          </a:p>
        </p:txBody>
      </p:sp>
      <p:sp>
        <p:nvSpPr>
          <p:cNvPr id="19" name="Text 17"/>
          <p:cNvSpPr/>
          <p:nvPr/>
        </p:nvSpPr>
        <p:spPr>
          <a:xfrm>
            <a:off x="3467457" y="4053721"/>
            <a:ext cx="262199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Trajectory Analysis</a:t>
            </a:r>
            <a:endParaRPr lang="en-US" sz="2050" dirty="0"/>
          </a:p>
        </p:txBody>
      </p:sp>
      <p:sp>
        <p:nvSpPr>
          <p:cNvPr id="20" name="Text 18"/>
          <p:cNvSpPr/>
          <p:nvPr/>
        </p:nvSpPr>
        <p:spPr>
          <a:xfrm>
            <a:off x="779978" y="4515088"/>
            <a:ext cx="5309473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Role transitions,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779978" y="5005388"/>
            <a:ext cx="5309473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industry shifts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7535406" y="5319832"/>
            <a:ext cx="779978" cy="30480"/>
          </a:xfrm>
          <a:prstGeom prst="roundRect">
            <a:avLst>
              <a:gd name="adj" fmla="val 1096812"/>
            </a:avLst>
          </a:prstGeom>
          <a:solidFill>
            <a:srgbClr val="48A8E2"/>
          </a:solidFill>
          <a:ln/>
        </p:spPr>
      </p:sp>
      <p:sp>
        <p:nvSpPr>
          <p:cNvPr id="23" name="Shape 21"/>
          <p:cNvSpPr/>
          <p:nvPr/>
        </p:nvSpPr>
        <p:spPr>
          <a:xfrm>
            <a:off x="7064514" y="5084445"/>
            <a:ext cx="501372" cy="501372"/>
          </a:xfrm>
          <a:prstGeom prst="roundRect">
            <a:avLst>
              <a:gd name="adj" fmla="val 66679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7220724" y="5177790"/>
            <a:ext cx="188833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450" dirty="0"/>
          </a:p>
        </p:txBody>
      </p:sp>
      <p:sp>
        <p:nvSpPr>
          <p:cNvPr id="25" name="Text 23"/>
          <p:cNvSpPr/>
          <p:nvPr/>
        </p:nvSpPr>
        <p:spPr>
          <a:xfrm>
            <a:off x="8540948" y="5056584"/>
            <a:ext cx="262199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Compatibility Scoring</a:t>
            </a:r>
            <a:endParaRPr lang="en-US" sz="2050" dirty="0"/>
          </a:p>
        </p:txBody>
      </p:sp>
      <p:sp>
        <p:nvSpPr>
          <p:cNvPr id="26" name="Text 24"/>
          <p:cNvSpPr/>
          <p:nvPr/>
        </p:nvSpPr>
        <p:spPr>
          <a:xfrm>
            <a:off x="8540948" y="5517952"/>
            <a:ext cx="5309473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GNN-based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8540948" y="6008251"/>
            <a:ext cx="5309473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match scores</a:t>
            </a:r>
            <a:endParaRPr lang="en-US" sz="1750" dirty="0"/>
          </a:p>
        </p:txBody>
      </p:sp>
      <p:sp>
        <p:nvSpPr>
          <p:cNvPr id="28" name="Shape 26"/>
          <p:cNvSpPr/>
          <p:nvPr/>
        </p:nvSpPr>
        <p:spPr>
          <a:xfrm>
            <a:off x="6315015" y="6322695"/>
            <a:ext cx="779978" cy="30480"/>
          </a:xfrm>
          <a:prstGeom prst="roundRect">
            <a:avLst>
              <a:gd name="adj" fmla="val 1096812"/>
            </a:avLst>
          </a:prstGeom>
          <a:solidFill>
            <a:srgbClr val="59ABA9"/>
          </a:solidFill>
          <a:ln/>
        </p:spPr>
      </p:sp>
      <p:sp>
        <p:nvSpPr>
          <p:cNvPr id="29" name="Shape 27"/>
          <p:cNvSpPr/>
          <p:nvPr/>
        </p:nvSpPr>
        <p:spPr>
          <a:xfrm>
            <a:off x="7064514" y="6087308"/>
            <a:ext cx="501372" cy="501372"/>
          </a:xfrm>
          <a:prstGeom prst="roundRect">
            <a:avLst>
              <a:gd name="adj" fmla="val 66679"/>
            </a:avLst>
          </a:prstGeom>
          <a:solidFill>
            <a:srgbClr val="00002E"/>
          </a:solidFill>
          <a:ln w="22860">
            <a:solidFill>
              <a:srgbClr val="59ABA9"/>
            </a:solidFill>
            <a:prstDash val="solid"/>
          </a:ln>
        </p:spPr>
      </p:sp>
      <p:sp>
        <p:nvSpPr>
          <p:cNvPr id="30" name="Text 28"/>
          <p:cNvSpPr/>
          <p:nvPr/>
        </p:nvSpPr>
        <p:spPr>
          <a:xfrm>
            <a:off x="7220724" y="6180653"/>
            <a:ext cx="188833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5</a:t>
            </a:r>
            <a:endParaRPr lang="en-US" sz="2450" dirty="0"/>
          </a:p>
        </p:txBody>
      </p:sp>
      <p:sp>
        <p:nvSpPr>
          <p:cNvPr id="31" name="Text 29"/>
          <p:cNvSpPr/>
          <p:nvPr/>
        </p:nvSpPr>
        <p:spPr>
          <a:xfrm>
            <a:off x="3467457" y="6059448"/>
            <a:ext cx="262199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Quantum Module</a:t>
            </a:r>
            <a:endParaRPr lang="en-US" sz="2050" dirty="0"/>
          </a:p>
        </p:txBody>
      </p:sp>
      <p:sp>
        <p:nvSpPr>
          <p:cNvPr id="32" name="Text 30"/>
          <p:cNvSpPr/>
          <p:nvPr/>
        </p:nvSpPr>
        <p:spPr>
          <a:xfrm>
            <a:off x="779978" y="6520815"/>
            <a:ext cx="5309473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Efficient batch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779978" y="7011114"/>
            <a:ext cx="5309473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candidate-job matching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0911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Advantages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841308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92002" y="2941558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2841308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Automation &amp; Scalability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3688794"/>
            <a:ext cx="28367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Streamline large-scale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7101959" y="4215408"/>
            <a:ext cx="28367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resume processing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10178058" y="2841308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345936" y="2941558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10955893" y="28413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Modular Design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955893" y="3336846"/>
            <a:ext cx="28367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Easy integration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10955893" y="3863459"/>
            <a:ext cx="28367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with existing systems</a:t>
            </a:r>
            <a:endParaRPr lang="en-US" sz="1850" dirty="0"/>
          </a:p>
        </p:txBody>
      </p:sp>
      <p:sp>
        <p:nvSpPr>
          <p:cNvPr id="14" name="Shape 11"/>
          <p:cNvSpPr/>
          <p:nvPr/>
        </p:nvSpPr>
        <p:spPr>
          <a:xfrm>
            <a:off x="6324124" y="5106948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492002" y="5207198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7101959" y="51069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Touch of AI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7101959" y="5602486"/>
            <a:ext cx="28367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capture nuances better</a:t>
            </a:r>
            <a:endParaRPr lang="en-US" sz="1850" dirty="0"/>
          </a:p>
        </p:txBody>
      </p:sp>
      <p:sp>
        <p:nvSpPr>
          <p:cNvPr id="18" name="Shape 15"/>
          <p:cNvSpPr/>
          <p:nvPr/>
        </p:nvSpPr>
        <p:spPr>
          <a:xfrm>
            <a:off x="10178058" y="5106948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10345936" y="5207198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20" name="Text 17"/>
          <p:cNvSpPr/>
          <p:nvPr/>
        </p:nvSpPr>
        <p:spPr>
          <a:xfrm>
            <a:off x="10955893" y="5106948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Quantum Optimization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10955893" y="5954435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Handling job assignment for large datasets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86023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      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23228"/>
            <a:ext cx="825448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                              Results Snaps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837724" y="498621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7774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Parser:</a:t>
            </a:r>
            <a:endParaRPr lang="en-US" sz="1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629972"/>
            <a:ext cx="12954714" cy="383714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8303" y="738545"/>
            <a:ext cx="13213794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Portfolio Analysis:</a:t>
            </a:r>
            <a:endParaRPr lang="en-US" sz="1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8303" y="1290042"/>
            <a:ext cx="13213794" cy="71170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066" y="749856"/>
            <a:ext cx="1319426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Portfolio Analysis:</a:t>
            </a:r>
            <a:endParaRPr lang="en-US" sz="16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2412" y="1308735"/>
            <a:ext cx="8425577" cy="635543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2024-12-14T04:32:16Z</dcterms:created>
  <dcterms:modified xsi:type="dcterms:W3CDTF">2024-12-14T04:32:16Z</dcterms:modified>
</cp:coreProperties>
</file>